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30" r:id="rId1"/>
  </p:sldMasterIdLst>
  <p:notesMasterIdLst>
    <p:notesMasterId r:id="rId19"/>
  </p:notesMasterIdLst>
  <p:handoutMasterIdLst>
    <p:handoutMasterId r:id="rId20"/>
  </p:handoutMasterIdLst>
  <p:sldIdLst>
    <p:sldId id="568" r:id="rId2"/>
    <p:sldId id="552" r:id="rId3"/>
    <p:sldId id="553" r:id="rId4"/>
    <p:sldId id="554" r:id="rId5"/>
    <p:sldId id="555" r:id="rId6"/>
    <p:sldId id="556" r:id="rId7"/>
    <p:sldId id="557" r:id="rId8"/>
    <p:sldId id="558" r:id="rId9"/>
    <p:sldId id="559" r:id="rId10"/>
    <p:sldId id="560" r:id="rId11"/>
    <p:sldId id="561" r:id="rId12"/>
    <p:sldId id="562" r:id="rId13"/>
    <p:sldId id="563" r:id="rId14"/>
    <p:sldId id="564" r:id="rId15"/>
    <p:sldId id="565" r:id="rId16"/>
    <p:sldId id="566" r:id="rId17"/>
    <p:sldId id="567" r:id="rId18"/>
  </p:sldIdLst>
  <p:sldSz cx="9144000" cy="6858000" type="screen4x3"/>
  <p:notesSz cx="7010400" cy="9296400"/>
  <p:custDataLst>
    <p:tags r:id="rId2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FF66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668" autoAdjust="0"/>
    <p:restoredTop sz="76601" autoAdjust="0"/>
  </p:normalViewPr>
  <p:slideViewPr>
    <p:cSldViewPr>
      <p:cViewPr varScale="1">
        <p:scale>
          <a:sx n="70" d="100"/>
          <a:sy n="70" d="100"/>
        </p:scale>
        <p:origin x="852" y="19"/>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p:scale>
          <a:sx n="73" d="100"/>
          <a:sy n="73" d="100"/>
        </p:scale>
        <p:origin x="-2208" y="-36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smtClean="0">
                <a:cs typeface="+mn-cs"/>
              </a:defRPr>
            </a:lvl1pPr>
          </a:lstStyle>
          <a:p>
            <a:pPr>
              <a:defRPr/>
            </a:pPr>
            <a:fld id="{921AF0D3-0B0A-49EA-B397-F4DDC8A6DD7B}" type="datetimeFigureOut">
              <a:rPr lang="en-US"/>
              <a:pPr>
                <a:defRPr/>
              </a:pPr>
              <a:t>06/25/2019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smtClean="0">
                <a:cs typeface="+mn-cs"/>
              </a:defRPr>
            </a:lvl1pPr>
          </a:lstStyle>
          <a:p>
            <a:pPr>
              <a:defRPr/>
            </a:pPr>
            <a:fld id="{35D73F79-42E2-4C66-86C2-68FB965E482E}" type="slidenum">
              <a:rPr lang="en-US"/>
              <a:pPr>
                <a:defRPr/>
              </a:pPr>
              <a:t>‹#›</a:t>
            </a:fld>
            <a:endParaRPr lang="en-US" dirty="0"/>
          </a:p>
        </p:txBody>
      </p:sp>
    </p:spTree>
    <p:extLst>
      <p:ext uri="{BB962C8B-B14F-4D97-AF65-F5344CB8AC3E}">
        <p14:creationId xmlns:p14="http://schemas.microsoft.com/office/powerpoint/2010/main" val="19742026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FBAD36A2-758F-41E2-9F5E-73B4B3E2F62A}" type="datetimeFigureOut">
              <a:rPr lang="en-US"/>
              <a:pPr>
                <a:defRPr/>
              </a:pPr>
              <a:t>06/25/2019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510979D4-7DBF-4DF4-A243-3E6BC498E9D2}" type="slidenum">
              <a:rPr lang="en-US"/>
              <a:pPr>
                <a:defRPr/>
              </a:pPr>
              <a:t>‹#›</a:t>
            </a:fld>
            <a:endParaRPr lang="en-US" dirty="0"/>
          </a:p>
        </p:txBody>
      </p:sp>
    </p:spTree>
    <p:extLst>
      <p:ext uri="{BB962C8B-B14F-4D97-AF65-F5344CB8AC3E}">
        <p14:creationId xmlns:p14="http://schemas.microsoft.com/office/powerpoint/2010/main" val="312716834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xfrm>
            <a:off x="1739900" y="696913"/>
            <a:ext cx="3530600" cy="2647950"/>
          </a:xfrm>
          <a:noFill/>
          <a:ln>
            <a:solidFill>
              <a:srgbClr val="000000"/>
            </a:solidFill>
            <a:miter lim="800000"/>
            <a:headEnd/>
            <a:tailEnd/>
          </a:ln>
        </p:spPr>
      </p:sp>
      <p:sp>
        <p:nvSpPr>
          <p:cNvPr id="3" name="Notes Placeholder 2"/>
          <p:cNvSpPr>
            <a:spLocks noGrp="1"/>
          </p:cNvSpPr>
          <p:nvPr>
            <p:ph type="body" idx="1"/>
          </p:nvPr>
        </p:nvSpPr>
        <p:spPr>
          <a:xfrm>
            <a:off x="353883" y="3421038"/>
            <a:ext cx="6148912" cy="5522233"/>
          </a:xfrm>
        </p:spPr>
        <p:txBody>
          <a:bodyPr>
            <a:normAutofit/>
          </a:bodyPr>
          <a:lstStyle/>
          <a:p>
            <a:pPr>
              <a:defRPr/>
            </a:pPr>
            <a:endParaRPr lang="en-US" b="1" dirty="0">
              <a:solidFill>
                <a:srgbClr val="FF0000"/>
              </a:solidFill>
            </a:endParaRPr>
          </a:p>
        </p:txBody>
      </p:sp>
      <p:sp>
        <p:nvSpPr>
          <p:cNvPr id="2" name="Footer Placeholder 1"/>
          <p:cNvSpPr>
            <a:spLocks noGrp="1"/>
          </p:cNvSpPr>
          <p:nvPr>
            <p:ph type="ftr" sz="quarter" idx="10"/>
          </p:nvPr>
        </p:nvSpPr>
        <p:spPr/>
        <p:txBody>
          <a:bodyPr/>
          <a:lstStyle/>
          <a:p>
            <a:pPr>
              <a:defRPr/>
            </a:pPr>
            <a:r>
              <a:rPr lang="en-US" dirty="0" smtClean="0"/>
              <a:t>CDPH L&amp;C</a:t>
            </a:r>
            <a:endParaRPr lang="en-US" dirty="0"/>
          </a:p>
        </p:txBody>
      </p:sp>
    </p:spTree>
    <p:extLst>
      <p:ext uri="{BB962C8B-B14F-4D97-AF65-F5344CB8AC3E}">
        <p14:creationId xmlns:p14="http://schemas.microsoft.com/office/powerpoint/2010/main" val="39402712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grpSp>
        <p:nvGrpSpPr>
          <p:cNvPr id="5" name="Group 16"/>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 y="276225"/>
            <a:ext cx="13239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smtClean="0">
                <a:solidFill>
                  <a:srgbClr val="FFFFFF"/>
                </a:solidFill>
              </a:defRPr>
            </a:lvl1pPr>
            <a:extLst/>
          </a:lstStyle>
          <a:p>
            <a:pPr>
              <a:defRPr/>
            </a:pPr>
            <a:endParaRPr lang="en-US" dirty="0"/>
          </a:p>
        </p:txBody>
      </p:sp>
      <p:sp>
        <p:nvSpPr>
          <p:cNvPr id="13" name="Footer Placeholder 18"/>
          <p:cNvSpPr>
            <a:spLocks noGrp="1"/>
          </p:cNvSpPr>
          <p:nvPr>
            <p:ph type="ftr" sz="quarter" idx="11"/>
          </p:nvPr>
        </p:nvSpPr>
        <p:spPr>
          <a:xfrm>
            <a:off x="1828800" y="6408738"/>
            <a:ext cx="4800600" cy="365125"/>
          </a:xfrm>
        </p:spPr>
        <p:txBody>
          <a:bodyPr/>
          <a:lstStyle>
            <a:lvl1pPr algn="l">
              <a:defRPr dirty="0" smtClean="0">
                <a:solidFill>
                  <a:schemeClr val="accent1">
                    <a:tint val="20000"/>
                  </a:schemeClr>
                </a:solidFill>
              </a:defRPr>
            </a:lvl1pPr>
            <a:extLst/>
          </a:lstStyle>
          <a:p>
            <a:pPr>
              <a:defRPr/>
            </a:pPr>
            <a:endParaRPr lang="en-US" dirty="0"/>
          </a:p>
        </p:txBody>
      </p:sp>
      <p:sp>
        <p:nvSpPr>
          <p:cNvPr id="14"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9941153E-5361-4F5A-ABC7-A96980E2DAC7}" type="slidenum">
              <a:rPr lang="en-US"/>
              <a:pPr>
                <a:defRPr/>
              </a:pPr>
              <a:t>‹#›</a:t>
            </a:fld>
            <a:endParaRPr lang="en-US" dirty="0"/>
          </a:p>
        </p:txBody>
      </p:sp>
    </p:spTree>
    <p:extLst>
      <p:ext uri="{BB962C8B-B14F-4D97-AF65-F5344CB8AC3E}">
        <p14:creationId xmlns:p14="http://schemas.microsoft.com/office/powerpoint/2010/main" val="65387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426D42A1-6DC0-4D1C-85AA-B8853540CB8E}" type="slidenum">
              <a:rPr lang="en-US"/>
              <a:pPr>
                <a:defRPr/>
              </a:pPr>
              <a:t>‹#›</a:t>
            </a:fld>
            <a:endParaRPr lang="en-US" dirty="0"/>
          </a:p>
        </p:txBody>
      </p:sp>
    </p:spTree>
    <p:extLst>
      <p:ext uri="{BB962C8B-B14F-4D97-AF65-F5344CB8AC3E}">
        <p14:creationId xmlns:p14="http://schemas.microsoft.com/office/powerpoint/2010/main" val="1191614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BF7D8998-1213-4D62-AD1F-8C5EAF545D46}" type="slidenum">
              <a:rPr lang="en-US"/>
              <a:pPr>
                <a:defRPr/>
              </a:pPr>
              <a:t>‹#›</a:t>
            </a:fld>
            <a:endParaRPr lang="en-US" dirty="0"/>
          </a:p>
        </p:txBody>
      </p:sp>
    </p:spTree>
    <p:extLst>
      <p:ext uri="{BB962C8B-B14F-4D97-AF65-F5344CB8AC3E}">
        <p14:creationId xmlns:p14="http://schemas.microsoft.com/office/powerpoint/2010/main" val="1132617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D2AADDE-772F-461D-B504-E16F9621F7DA}" type="slidenum">
              <a:rPr lang="en-US" smtClean="0"/>
              <a:pPr>
                <a:defRPr/>
              </a:pPr>
              <a:t>‹#›</a:t>
            </a:fld>
            <a:endParaRPr lang="en-US" dirty="0"/>
          </a:p>
        </p:txBody>
      </p:sp>
    </p:spTree>
    <p:extLst>
      <p:ext uri="{BB962C8B-B14F-4D97-AF65-F5344CB8AC3E}">
        <p14:creationId xmlns:p14="http://schemas.microsoft.com/office/powerpoint/2010/main" val="263489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1066800" y="152400"/>
            <a:ext cx="7620000" cy="1143000"/>
          </a:xfrm>
        </p:spPr>
        <p:txBody>
          <a:bodyPr rtlCol="0"/>
          <a:lstStyle/>
          <a:p>
            <a:r>
              <a:rPr lang="en-US" smtClean="0"/>
              <a:t>Click to edit Master title style</a:t>
            </a:r>
            <a:endParaRPr lang="en-US"/>
          </a:p>
        </p:txBody>
      </p:sp>
      <p:sp>
        <p:nvSpPr>
          <p:cNvPr id="4" name="Footer Placeholder 4"/>
          <p:cNvSpPr>
            <a:spLocks noGrp="1"/>
          </p:cNvSpPr>
          <p:nvPr>
            <p:ph type="ftr" sz="quarter" idx="10"/>
          </p:nvPr>
        </p:nvSpPr>
        <p:spPr>
          <a:xfrm>
            <a:off x="4114800" y="6408738"/>
            <a:ext cx="2971800" cy="365125"/>
          </a:xfrm>
        </p:spPr>
        <p:txBody>
          <a:bodyPr/>
          <a:lstStyle>
            <a:lvl1pPr algn="l">
              <a:defRPr sz="1800" b="0" dirty="0" smtClean="0"/>
            </a:lvl1pPr>
            <a:extLst/>
          </a:lstStyle>
          <a:p>
            <a:pPr>
              <a:defRPr/>
            </a:pPr>
            <a:endParaRPr lang="en-US" dirty="0"/>
          </a:p>
        </p:txBody>
      </p:sp>
      <p:sp>
        <p:nvSpPr>
          <p:cNvPr id="5" name="Slide Number Placeholder 5"/>
          <p:cNvSpPr>
            <a:spLocks noGrp="1"/>
          </p:cNvSpPr>
          <p:nvPr>
            <p:ph type="sldNum" sz="quarter" idx="11"/>
          </p:nvPr>
        </p:nvSpPr>
        <p:spPr>
          <a:xfrm>
            <a:off x="92075" y="6408738"/>
            <a:ext cx="365125" cy="365125"/>
          </a:xfrm>
        </p:spPr>
        <p:txBody>
          <a:bodyPr/>
          <a:lstStyle>
            <a:lvl1pPr>
              <a:defRPr/>
            </a:lvl1pPr>
            <a:extLst/>
          </a:lstStyle>
          <a:p>
            <a:pPr>
              <a:defRPr/>
            </a:pPr>
            <a:fld id="{3584F0C1-A1F3-42EA-AC22-675E97D62AF0}" type="slidenum">
              <a:rPr lang="en-US"/>
              <a:pPr>
                <a:defRPr/>
              </a:pPr>
              <a:t>‹#›</a:t>
            </a:fld>
            <a:endParaRPr lang="en-US" dirty="0"/>
          </a:p>
        </p:txBody>
      </p:sp>
    </p:spTree>
    <p:extLst>
      <p:ext uri="{BB962C8B-B14F-4D97-AF65-F5344CB8AC3E}">
        <p14:creationId xmlns:p14="http://schemas.microsoft.com/office/powerpoint/2010/main" val="3282693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407A1921-2511-4FA9-8AA0-E009D1EF1BFA}" type="slidenum">
              <a:rPr lang="en-US"/>
              <a:pPr>
                <a:defRPr/>
              </a:pPr>
              <a:t>‹#›</a:t>
            </a:fld>
            <a:endParaRPr lang="en-US" dirty="0"/>
          </a:p>
        </p:txBody>
      </p:sp>
    </p:spTree>
    <p:extLst>
      <p:ext uri="{BB962C8B-B14F-4D97-AF65-F5344CB8AC3E}">
        <p14:creationId xmlns:p14="http://schemas.microsoft.com/office/powerpoint/2010/main" val="235848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p>
            <a:r>
              <a:rPr lang="en-US" smtClean="0"/>
              <a:t>Click to edit Master title style</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9B4ABFE6-BD66-4769-8CCD-ACE3F52F8BE6}" type="slidenum">
              <a:rPr lang="en-US"/>
              <a:pPr>
                <a:defRPr/>
              </a:pPr>
              <a:t>‹#›</a:t>
            </a:fld>
            <a:endParaRPr lang="en-US" dirty="0"/>
          </a:p>
        </p:txBody>
      </p:sp>
    </p:spTree>
    <p:extLst>
      <p:ext uri="{BB962C8B-B14F-4D97-AF65-F5344CB8AC3E}">
        <p14:creationId xmlns:p14="http://schemas.microsoft.com/office/powerpoint/2010/main" val="264935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3D794E5C-FF36-477F-9BFC-C002D40E9566}" type="slidenum">
              <a:rPr lang="en-US"/>
              <a:pPr>
                <a:defRPr/>
              </a:pPr>
              <a:t>‹#›</a:t>
            </a:fld>
            <a:endParaRPr lang="en-US" dirty="0"/>
          </a:p>
        </p:txBody>
      </p:sp>
    </p:spTree>
    <p:extLst>
      <p:ext uri="{BB962C8B-B14F-4D97-AF65-F5344CB8AC3E}">
        <p14:creationId xmlns:p14="http://schemas.microsoft.com/office/powerpoint/2010/main" val="2375390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4469A97F-4749-4C8C-8F29-06331C0F12DD}" type="slidenum">
              <a:rPr lang="en-US"/>
              <a:pPr>
                <a:defRPr/>
              </a:pPr>
              <a:t>‹#›</a:t>
            </a:fld>
            <a:endParaRPr lang="en-US" dirty="0"/>
          </a:p>
        </p:txBody>
      </p:sp>
    </p:spTree>
    <p:extLst>
      <p:ext uri="{BB962C8B-B14F-4D97-AF65-F5344CB8AC3E}">
        <p14:creationId xmlns:p14="http://schemas.microsoft.com/office/powerpoint/2010/main" val="364772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B13B0213-550C-463C-9578-675D4F1EE933}" type="slidenum">
              <a:rPr lang="en-US"/>
              <a:pPr>
                <a:defRPr/>
              </a:pPr>
              <a:t>‹#›</a:t>
            </a:fld>
            <a:endParaRPr lang="en-US" dirty="0"/>
          </a:p>
        </p:txBody>
      </p:sp>
    </p:spTree>
    <p:extLst>
      <p:ext uri="{BB962C8B-B14F-4D97-AF65-F5344CB8AC3E}">
        <p14:creationId xmlns:p14="http://schemas.microsoft.com/office/powerpoint/2010/main" val="829718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727825" y="6408738"/>
            <a:ext cx="1919288" cy="365125"/>
          </a:xfrm>
        </p:spPr>
        <p:txBody>
          <a:bodyPr/>
          <a:lstStyle>
            <a:lvl1pPr>
              <a:defRPr/>
            </a:lvl1pPr>
            <a:extLst/>
          </a:lstStyle>
          <a:p>
            <a:pPr>
              <a:defRPr/>
            </a:pPr>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64D664CF-CF4C-4C97-A084-2B64252B8E4A}" type="slidenum">
              <a:rPr lang="en-US"/>
              <a:pPr>
                <a:defRPr/>
              </a:pPr>
              <a:t>‹#›</a:t>
            </a:fld>
            <a:endParaRPr lang="en-US" dirty="0"/>
          </a:p>
        </p:txBody>
      </p:sp>
    </p:spTree>
    <p:extLst>
      <p:ext uri="{BB962C8B-B14F-4D97-AF65-F5344CB8AC3E}">
        <p14:creationId xmlns:p14="http://schemas.microsoft.com/office/powerpoint/2010/main" val="1902131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7" name="Right Triangle 6"/>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endParaRPr lang="en-US" dirty="0"/>
          </a:p>
        </p:txBody>
      </p:sp>
      <p:sp>
        <p:nvSpPr>
          <p:cNvPr id="12" name="Footer Placeholder 5"/>
          <p:cNvSpPr>
            <a:spLocks noGrp="1"/>
          </p:cNvSpPr>
          <p:nvPr>
            <p:ph type="ftr" sz="quarter" idx="11"/>
          </p:nvPr>
        </p:nvSpPr>
        <p:spPr>
          <a:xfrm>
            <a:off x="4379913" y="6408738"/>
            <a:ext cx="2351087" cy="365125"/>
          </a:xfrm>
        </p:spPr>
        <p:txBody>
          <a:bodyPr/>
          <a:lstStyle>
            <a:lvl1pPr>
              <a:defRPr smtClean="0">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60A4380D-B544-4EC0-AF68-F2CF4AD08BEB}" type="slidenum">
              <a:rPr lang="en-US"/>
              <a:pPr>
                <a:defRPr/>
              </a:pPr>
              <a:t>‹#›</a:t>
            </a:fld>
            <a:endParaRPr lang="en-US" dirty="0"/>
          </a:p>
        </p:txBody>
      </p:sp>
    </p:spTree>
    <p:extLst>
      <p:ext uri="{BB962C8B-B14F-4D97-AF65-F5344CB8AC3E}">
        <p14:creationId xmlns:p14="http://schemas.microsoft.com/office/powerpoint/2010/main" val="239482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dirty="0">
              <a:cs typeface="+mn-cs"/>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dirty="0" smtClean="0"/>
              <a:t>Click to edit Master title style</a:t>
            </a:r>
            <a:endParaRPr lang="en-US" dirty="0"/>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85800" y="6408738"/>
            <a:ext cx="1920875" cy="365125"/>
          </a:xfrm>
          <a:prstGeom prst="rect">
            <a:avLst/>
          </a:prstGeom>
        </p:spPr>
        <p:txBody>
          <a:bodyPr vert="horz" anchor="b"/>
          <a:lstStyle>
            <a:lvl1pPr algn="l" eaLnBrk="1" latinLnBrk="0" hangingPunct="1">
              <a:defRPr kumimoji="0" sz="1000" smtClean="0">
                <a:solidFill>
                  <a:schemeClr val="tx1"/>
                </a:solidFill>
                <a:cs typeface="+mn-cs"/>
              </a:defRPr>
            </a:lvl1pPr>
            <a:extLst/>
          </a:lstStyle>
          <a:p>
            <a:pPr>
              <a:defRPr/>
            </a:pPr>
            <a:endParaRPr lang="en-US" dirty="0"/>
          </a:p>
        </p:txBody>
      </p:sp>
      <p:sp>
        <p:nvSpPr>
          <p:cNvPr id="22" name="Footer Placeholder 21"/>
          <p:cNvSpPr>
            <a:spLocks noGrp="1"/>
          </p:cNvSpPr>
          <p:nvPr>
            <p:ph type="ftr" sz="quarter" idx="3"/>
          </p:nvPr>
        </p:nvSpPr>
        <p:spPr>
          <a:xfrm>
            <a:off x="4379913" y="6408738"/>
            <a:ext cx="3087687" cy="365125"/>
          </a:xfrm>
          <a:prstGeom prst="rect">
            <a:avLst/>
          </a:prstGeom>
        </p:spPr>
        <p:txBody>
          <a:bodyPr vert="horz" anchor="b"/>
          <a:lstStyle>
            <a:lvl1pPr algn="r" eaLnBrk="1" latinLnBrk="0" hangingPunct="1">
              <a:defRPr kumimoji="0" sz="2000" dirty="0" smtClean="0">
                <a:solidFill>
                  <a:schemeClr val="tx1"/>
                </a:solidFill>
                <a:cs typeface="+mn-cs"/>
              </a:defRPr>
            </a:lvl1pPr>
            <a:extLst/>
          </a:lstStyle>
          <a:p>
            <a:pPr>
              <a:defRPr/>
            </a:pPr>
            <a:endParaRPr lang="en-US" dirty="0"/>
          </a:p>
        </p:txBody>
      </p:sp>
      <p:sp>
        <p:nvSpPr>
          <p:cNvPr id="18" name="Slide Number Placeholder 17"/>
          <p:cNvSpPr>
            <a:spLocks noGrp="1"/>
          </p:cNvSpPr>
          <p:nvPr>
            <p:ph type="sldNum" sz="quarter" idx="4"/>
          </p:nvPr>
        </p:nvSpPr>
        <p:spPr>
          <a:xfrm>
            <a:off x="76200" y="6408738"/>
            <a:ext cx="365125" cy="365125"/>
          </a:xfrm>
          <a:prstGeom prst="rect">
            <a:avLst/>
          </a:prstGeom>
        </p:spPr>
        <p:txBody>
          <a:bodyPr vert="horz" anchor="b"/>
          <a:lstStyle>
            <a:lvl1pPr algn="r" eaLnBrk="1" latinLnBrk="0" hangingPunct="1">
              <a:defRPr kumimoji="0" sz="1000" b="0" smtClean="0">
                <a:solidFill>
                  <a:schemeClr val="tx1"/>
                </a:solidFill>
                <a:cs typeface="+mn-cs"/>
              </a:defRPr>
            </a:lvl1pPr>
            <a:extLst/>
          </a:lstStyle>
          <a:p>
            <a:pPr>
              <a:defRPr/>
            </a:pPr>
            <a:fld id="{9D2AADDE-772F-461D-B504-E16F9621F7DA}" type="slidenum">
              <a:rPr lang="en-US"/>
              <a:pPr>
                <a:defRPr/>
              </a:pPr>
              <a:t>‹#›</a:t>
            </a:fld>
            <a:endParaRPr lang="en-US" dirty="0"/>
          </a:p>
        </p:txBody>
      </p:sp>
      <p:pic>
        <p:nvPicPr>
          <p:cNvPr id="1037"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20050" y="5867400"/>
            <a:ext cx="104775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2" r:id="rId4"/>
    <p:sldLayoutId id="2147483856" r:id="rId5"/>
    <p:sldLayoutId id="2147483851" r:id="rId6"/>
    <p:sldLayoutId id="2147483850" r:id="rId7"/>
    <p:sldLayoutId id="2147483857" r:id="rId8"/>
    <p:sldLayoutId id="2147483858" r:id="rId9"/>
    <p:sldLayoutId id="2147483849" r:id="rId10"/>
    <p:sldLayoutId id="2147483848" r:id="rId11"/>
    <p:sldLayoutId id="2147483859" r:id="rId12"/>
  </p:sldLayoutIdLst>
  <p:timing>
    <p:tnLst>
      <p:par>
        <p:cTn id="1" dur="indefinite" restart="never" nodeType="tmRoot"/>
      </p:par>
    </p:tnLst>
  </p:timing>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13B0213-550C-463C-9578-675D4F1EE933}" type="slidenum">
              <a:rPr lang="en-US" smtClean="0"/>
              <a:pPr>
                <a:defRPr/>
              </a:pPr>
              <a:t>1</a:t>
            </a:fld>
            <a:endParaRPr lang="en-US" dirty="0"/>
          </a:p>
        </p:txBody>
      </p:sp>
      <p:sp>
        <p:nvSpPr>
          <p:cNvPr id="3" name="Rectangle 2"/>
          <p:cNvSpPr/>
          <p:nvPr/>
        </p:nvSpPr>
        <p:spPr>
          <a:xfrm>
            <a:off x="533400" y="685800"/>
            <a:ext cx="8382000" cy="6740307"/>
          </a:xfrm>
          <a:prstGeom prst="rect">
            <a:avLst/>
          </a:prstGeom>
        </p:spPr>
        <p:txBody>
          <a:bodyPr wrap="square">
            <a:spAutoFit/>
          </a:bodyPr>
          <a:lstStyle/>
          <a:p>
            <a:pPr algn="ctr"/>
            <a:r>
              <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California Department of Public Health</a:t>
            </a:r>
          </a:p>
          <a:p>
            <a:pPr algn="ctr"/>
            <a:r>
              <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Licensing and Certification Program</a:t>
            </a:r>
          </a:p>
          <a:p>
            <a:pPr algn="ctr"/>
            <a:r>
              <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Orange County District Office </a:t>
            </a:r>
          </a:p>
          <a:p>
            <a:pPr algn="ctr"/>
            <a:endPar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r>
              <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RAP </a:t>
            </a:r>
            <a:r>
              <a:rPr lang="en-US" sz="3600" b="1">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Session </a:t>
            </a:r>
            <a:r>
              <a:rPr lang="en-US" sz="3600" b="1"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Presentation </a:t>
            </a:r>
            <a:endPar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endPar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r>
              <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June </a:t>
            </a:r>
            <a:r>
              <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26, </a:t>
            </a:r>
            <a:r>
              <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rPr>
              <a:t>2019</a:t>
            </a:r>
          </a:p>
          <a:p>
            <a:pPr algn="ctr"/>
            <a:endPar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endPar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endParaRPr lang="en-US" sz="3600" b="1" dirty="0" smtClean="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endPar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a:p>
            <a:pPr algn="ctr"/>
            <a:endParaRPr lang="en-US" sz="3600" b="1" dirty="0">
              <a:ln w="1905"/>
              <a:solidFill>
                <a:srgbClr val="FF6600"/>
              </a:solidFill>
              <a:effectLst>
                <a:innerShdw blurRad="69850" dist="43180" dir="5400000">
                  <a:srgbClr val="000000">
                    <a:alpha val="65000"/>
                  </a:srgbClr>
                </a:innerShdw>
              </a:effectLst>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4020699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Training and Testing Program</a:t>
            </a:r>
            <a:endParaRPr lang="en-US" dirty="0"/>
          </a:p>
        </p:txBody>
      </p:sp>
      <p:sp>
        <p:nvSpPr>
          <p:cNvPr id="3" name="Content Placeholder 2"/>
          <p:cNvSpPr>
            <a:spLocks noGrp="1"/>
          </p:cNvSpPr>
          <p:nvPr>
            <p:ph idx="1"/>
          </p:nvPr>
        </p:nvSpPr>
        <p:spPr/>
        <p:txBody>
          <a:bodyPr>
            <a:normAutofit lnSpcReduction="10000"/>
          </a:bodyPr>
          <a:lstStyle/>
          <a:p>
            <a:pPr>
              <a:spcBef>
                <a:spcPts val="900"/>
              </a:spcBef>
              <a:spcAft>
                <a:spcPts val="450"/>
              </a:spcAft>
            </a:pPr>
            <a:r>
              <a:rPr lang="en-US" sz="2400" dirty="0"/>
              <a:t>Facilities are expected to meet all Training and Testing Requirements by the implementation date (11/15/17).</a:t>
            </a:r>
          </a:p>
          <a:p>
            <a:pPr lvl="1">
              <a:spcBef>
                <a:spcPts val="900"/>
              </a:spcBef>
              <a:spcAft>
                <a:spcPts val="450"/>
              </a:spcAft>
              <a:buFont typeface="Wingdings" panose="05000000000000000000" pitchFamily="2" charset="2"/>
              <a:buChar char="§"/>
            </a:pPr>
            <a:r>
              <a:rPr lang="en-US" sz="2400" dirty="0"/>
              <a:t>Develop and maintain training and testing programs, including initial training of policies and procedures. </a:t>
            </a:r>
          </a:p>
          <a:p>
            <a:pPr lvl="1">
              <a:spcBef>
                <a:spcPts val="900"/>
              </a:spcBef>
              <a:spcAft>
                <a:spcPts val="450"/>
              </a:spcAft>
              <a:buFont typeface="Wingdings" panose="05000000000000000000" pitchFamily="2" charset="2"/>
              <a:buChar char="§"/>
            </a:pPr>
            <a:r>
              <a:rPr lang="en-US" sz="2400" dirty="0"/>
              <a:t>Provide training to all staff at least annually and demonstrate knowledge of emergency procedures.</a:t>
            </a:r>
          </a:p>
          <a:p>
            <a:pPr lvl="1">
              <a:spcBef>
                <a:spcPts val="900"/>
              </a:spcBef>
              <a:spcAft>
                <a:spcPts val="450"/>
              </a:spcAft>
              <a:buFont typeface="Wingdings" panose="05000000000000000000" pitchFamily="2" charset="2"/>
              <a:buChar char="§"/>
            </a:pPr>
            <a:r>
              <a:rPr lang="en-US" sz="2400" dirty="0"/>
              <a:t>Conduct drills and exercises to test the emergency plan. </a:t>
            </a:r>
          </a:p>
        </p:txBody>
      </p:sp>
    </p:spTree>
    <p:extLst>
      <p:ext uri="{BB962C8B-B14F-4D97-AF65-F5344CB8AC3E}">
        <p14:creationId xmlns:p14="http://schemas.microsoft.com/office/powerpoint/2010/main" val="2432205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Training &amp; Testing Requirements</a:t>
            </a:r>
            <a:endParaRPr lang="en-US" dirty="0"/>
          </a:p>
        </p:txBody>
      </p:sp>
      <p:sp>
        <p:nvSpPr>
          <p:cNvPr id="3" name="Content Placeholder 2"/>
          <p:cNvSpPr>
            <a:spLocks noGrp="1"/>
          </p:cNvSpPr>
          <p:nvPr>
            <p:ph idx="1"/>
          </p:nvPr>
        </p:nvSpPr>
        <p:spPr>
          <a:xfrm>
            <a:off x="628650" y="1676400"/>
            <a:ext cx="7886700" cy="4495800"/>
          </a:xfrm>
        </p:spPr>
        <p:txBody>
          <a:bodyPr>
            <a:normAutofit/>
          </a:bodyPr>
          <a:lstStyle/>
          <a:p>
            <a:pPr lvl="1">
              <a:spcBef>
                <a:spcPts val="450"/>
              </a:spcBef>
              <a:spcAft>
                <a:spcPts val="450"/>
              </a:spcAft>
              <a:buFont typeface="Wingdings" panose="05000000000000000000" pitchFamily="2" charset="2"/>
              <a:buChar char="§"/>
            </a:pPr>
            <a:r>
              <a:rPr lang="en-US" sz="2000" dirty="0" smtClean="0"/>
              <a:t>Participation </a:t>
            </a:r>
            <a:r>
              <a:rPr lang="en-US" sz="2000" dirty="0"/>
              <a:t>in a full-scale exercise that is community-based or when a community-based exercise is not accessible, an individual, facility-based exercise.</a:t>
            </a:r>
          </a:p>
          <a:p>
            <a:pPr lvl="1">
              <a:spcBef>
                <a:spcPts val="450"/>
              </a:spcBef>
              <a:spcAft>
                <a:spcPts val="450"/>
              </a:spcAft>
              <a:buFont typeface="Wingdings" panose="05000000000000000000" pitchFamily="2" charset="2"/>
              <a:buChar char="§"/>
            </a:pPr>
            <a:r>
              <a:rPr lang="en-US" sz="2000" dirty="0"/>
              <a:t>Conduct an additional exercise that may include, but is not limited to the following:</a:t>
            </a:r>
          </a:p>
          <a:p>
            <a:pPr lvl="2">
              <a:buFont typeface="Courier New" panose="02070309020205020404" pitchFamily="49" charset="0"/>
              <a:buChar char="o"/>
            </a:pPr>
            <a:r>
              <a:rPr lang="en-US" sz="2000" dirty="0"/>
              <a:t>A second full-scale exercise that is individual, facility-based.</a:t>
            </a:r>
          </a:p>
          <a:p>
            <a:pPr lvl="2">
              <a:buFont typeface="Courier New" panose="02070309020205020404" pitchFamily="49" charset="0"/>
              <a:buChar char="o"/>
            </a:pPr>
            <a:r>
              <a:rPr lang="en-US" sz="2000" dirty="0"/>
              <a:t>A tabletop exercise that includes a group discussion led by a facilitator, using a narrated, clinically-relevant emergency scenario, and a set of problem statements, directed messages, or prepared questions designed to challenge an emergency plan.</a:t>
            </a:r>
          </a:p>
        </p:txBody>
      </p:sp>
    </p:spTree>
    <p:extLst>
      <p:ext uri="{BB962C8B-B14F-4D97-AF65-F5344CB8AC3E}">
        <p14:creationId xmlns:p14="http://schemas.microsoft.com/office/powerpoint/2010/main" val="35536135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Training &amp; Testing Program Definitions</a:t>
            </a:r>
            <a:endParaRPr lang="en-US" dirty="0"/>
          </a:p>
        </p:txBody>
      </p:sp>
      <p:sp>
        <p:nvSpPr>
          <p:cNvPr id="3" name="Content Placeholder 2"/>
          <p:cNvSpPr>
            <a:spLocks noGrp="1"/>
          </p:cNvSpPr>
          <p:nvPr>
            <p:ph idx="1"/>
          </p:nvPr>
        </p:nvSpPr>
        <p:spPr>
          <a:xfrm>
            <a:off x="609600" y="1752600"/>
            <a:ext cx="7886700" cy="4419600"/>
          </a:xfrm>
        </p:spPr>
        <p:txBody>
          <a:bodyPr>
            <a:normAutofit fontScale="77500" lnSpcReduction="20000"/>
          </a:bodyPr>
          <a:lstStyle/>
          <a:p>
            <a:r>
              <a:rPr lang="en-US" b="1" dirty="0" smtClean="0"/>
              <a:t>Facility-Based</a:t>
            </a:r>
            <a:r>
              <a:rPr lang="en-US" b="1" dirty="0"/>
              <a:t>: </a:t>
            </a:r>
            <a:r>
              <a:rPr lang="en-US" dirty="0"/>
              <a:t>When discussing the terms “all-hazards approach” and facility-based risk assessments, we consider the term “facility-based” to mean that the emergency preparedness program is specific to the facility. Facility-based includes, but is not limited to, hazards specific to a facility based on the geographic location; Patient/Resident/Client population; facility type and potential surrounding community assets (i.e. rural area versus a large metropolitan area).</a:t>
            </a:r>
          </a:p>
          <a:p>
            <a:endParaRPr lang="en-US" dirty="0"/>
          </a:p>
          <a:p>
            <a:r>
              <a:rPr lang="en-US" b="1" dirty="0"/>
              <a:t>Full-Scale Exercise: </a:t>
            </a:r>
            <a:r>
              <a:rPr lang="en-US" dirty="0"/>
              <a:t>A full scale exercise is a </a:t>
            </a:r>
            <a:r>
              <a:rPr lang="en-US" dirty="0" smtClean="0"/>
              <a:t>multi-agency, multijurisdictional</a:t>
            </a:r>
            <a:r>
              <a:rPr lang="en-US" dirty="0"/>
              <a:t>, multi-discipline exercise involving functional (for example, joint field office, emergency operation centers, etc.) and/or ‘‘boots on the ground’’ response (for example, firefighters decontaminating mock victims</a:t>
            </a:r>
            <a:r>
              <a:rPr lang="en-US" dirty="0" smtClean="0"/>
              <a:t>).</a:t>
            </a:r>
            <a:endParaRPr lang="en-US" dirty="0"/>
          </a:p>
        </p:txBody>
      </p:sp>
    </p:spTree>
    <p:extLst>
      <p:ext uri="{BB962C8B-B14F-4D97-AF65-F5344CB8AC3E}">
        <p14:creationId xmlns:p14="http://schemas.microsoft.com/office/powerpoint/2010/main" val="1414708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Training &amp; Testing Program Definitions</a:t>
            </a:r>
            <a:endParaRPr lang="en-US" dirty="0"/>
          </a:p>
        </p:txBody>
      </p:sp>
      <p:sp>
        <p:nvSpPr>
          <p:cNvPr id="3" name="Content Placeholder 2"/>
          <p:cNvSpPr>
            <a:spLocks noGrp="1"/>
          </p:cNvSpPr>
          <p:nvPr>
            <p:ph idx="1"/>
          </p:nvPr>
        </p:nvSpPr>
        <p:spPr>
          <a:xfrm>
            <a:off x="457200" y="1828800"/>
            <a:ext cx="8229600" cy="4343400"/>
          </a:xfrm>
        </p:spPr>
        <p:txBody>
          <a:bodyPr/>
          <a:lstStyle/>
          <a:p>
            <a:r>
              <a:rPr lang="en-US" sz="2500" b="1" dirty="0" smtClean="0"/>
              <a:t>Table-top </a:t>
            </a:r>
            <a:r>
              <a:rPr lang="en-US" sz="2500" b="1" dirty="0"/>
              <a:t>Exercise (TTX): </a:t>
            </a:r>
            <a:r>
              <a:rPr lang="en-US" sz="2500" dirty="0"/>
              <a:t>A table-top exercise is a group discussion led by a facilitator, using narrated, clinically-relevant emergency scenario, and a set of problem statements, directed messages, or prepared questions designed to challenge an emergency plan. It involves key personnel discussing simulated scenarios, including computer-simulated exercises, in an informal setting. TTXs can be used to assess plans, policies, and procedures</a:t>
            </a:r>
            <a:r>
              <a:rPr lang="en-US" sz="2500" dirty="0" smtClean="0"/>
              <a:t>.</a:t>
            </a:r>
            <a:endParaRPr lang="en-US" sz="2500" dirty="0"/>
          </a:p>
        </p:txBody>
      </p:sp>
    </p:spTree>
    <p:extLst>
      <p:ext uri="{BB962C8B-B14F-4D97-AF65-F5344CB8AC3E}">
        <p14:creationId xmlns:p14="http://schemas.microsoft.com/office/powerpoint/2010/main" val="3408874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Training &amp; Testing Requirements Continued</a:t>
            </a:r>
            <a:endParaRPr lang="en-US" dirty="0"/>
          </a:p>
        </p:txBody>
      </p:sp>
      <p:sp>
        <p:nvSpPr>
          <p:cNvPr id="3" name="Content Placeholder 2"/>
          <p:cNvSpPr>
            <a:spLocks noGrp="1"/>
          </p:cNvSpPr>
          <p:nvPr>
            <p:ph idx="1"/>
          </p:nvPr>
        </p:nvSpPr>
        <p:spPr>
          <a:xfrm>
            <a:off x="457200" y="1481138"/>
            <a:ext cx="8229600" cy="4462462"/>
          </a:xfrm>
        </p:spPr>
        <p:txBody>
          <a:bodyPr>
            <a:normAutofit fontScale="92500" lnSpcReduction="20000"/>
          </a:bodyPr>
          <a:lstStyle/>
          <a:p>
            <a:pPr>
              <a:spcAft>
                <a:spcPts val="450"/>
              </a:spcAft>
            </a:pPr>
            <a:r>
              <a:rPr lang="en-US" dirty="0" smtClean="0"/>
              <a:t>Providers are </a:t>
            </a:r>
            <a:r>
              <a:rPr lang="en-US" dirty="0"/>
              <a:t>encouraged to seek out local state emergency agencies and health care coalitions to participate in a full-scale, community-based exercise</a:t>
            </a:r>
            <a:r>
              <a:rPr lang="en-US" dirty="0" smtClean="0"/>
              <a:t>.</a:t>
            </a:r>
            <a:endParaRPr lang="en-US" dirty="0"/>
          </a:p>
          <a:p>
            <a:pPr>
              <a:spcAft>
                <a:spcPts val="450"/>
              </a:spcAft>
            </a:pPr>
            <a:r>
              <a:rPr lang="en-US" dirty="0" smtClean="0"/>
              <a:t>Interpretive Guidelines (IGs) can be found in the CMS website in the State </a:t>
            </a:r>
            <a:r>
              <a:rPr lang="en-US" dirty="0"/>
              <a:t>Operations </a:t>
            </a:r>
            <a:r>
              <a:rPr lang="en-US" dirty="0" smtClean="0"/>
              <a:t>Manual </a:t>
            </a:r>
            <a:r>
              <a:rPr lang="en-US" b="1" dirty="0" smtClean="0"/>
              <a:t>-</a:t>
            </a:r>
            <a:r>
              <a:rPr lang="en-US" dirty="0" smtClean="0"/>
              <a:t> </a:t>
            </a:r>
            <a:r>
              <a:rPr lang="en-US" b="1" dirty="0" smtClean="0"/>
              <a:t>Appendix Z - Emergency Preparedness</a:t>
            </a:r>
          </a:p>
          <a:p>
            <a:pPr marL="109537" indent="0">
              <a:spcAft>
                <a:spcPts val="450"/>
              </a:spcAft>
              <a:buNone/>
            </a:pPr>
            <a:r>
              <a:rPr lang="en-US" b="1" dirty="0"/>
              <a:t>	</a:t>
            </a:r>
            <a:r>
              <a:rPr lang="en-US" b="1" dirty="0" smtClean="0"/>
              <a:t>	(latest update 3/4/19)</a:t>
            </a:r>
            <a:endParaRPr lang="en-US" b="1" dirty="0"/>
          </a:p>
          <a:p>
            <a:pPr>
              <a:spcAft>
                <a:spcPts val="450"/>
              </a:spcAft>
            </a:pPr>
            <a:r>
              <a:rPr lang="en-US" dirty="0" smtClean="0"/>
              <a:t>The </a:t>
            </a:r>
            <a:r>
              <a:rPr lang="en-US" dirty="0"/>
              <a:t>IGs are sub regulatory guidelines which establish </a:t>
            </a:r>
            <a:r>
              <a:rPr lang="en-US" dirty="0" smtClean="0"/>
              <a:t>our expectations </a:t>
            </a:r>
            <a:r>
              <a:rPr lang="en-US" dirty="0"/>
              <a:t>for the function </a:t>
            </a:r>
            <a:r>
              <a:rPr lang="en-US" dirty="0" smtClean="0"/>
              <a:t>surveyors </a:t>
            </a:r>
            <a:r>
              <a:rPr lang="en-US" dirty="0"/>
              <a:t>perform in enforcing the regulatory requirements. </a:t>
            </a:r>
            <a:endParaRPr lang="en-US" dirty="0" smtClean="0"/>
          </a:p>
        </p:txBody>
      </p:sp>
    </p:spTree>
    <p:extLst>
      <p:ext uri="{BB962C8B-B14F-4D97-AF65-F5344CB8AC3E}">
        <p14:creationId xmlns:p14="http://schemas.microsoft.com/office/powerpoint/2010/main" val="3068710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t>
            </a:r>
            <a:r>
              <a:rPr lang="en-US" b="1" dirty="0" smtClean="0"/>
              <a:t>Emergency </a:t>
            </a:r>
            <a:r>
              <a:rPr lang="en-US" b="1" dirty="0"/>
              <a:t>Prep Website</a:t>
            </a:r>
            <a:endParaRPr lang="en-US" dirty="0"/>
          </a:p>
        </p:txBody>
      </p:sp>
      <p:sp>
        <p:nvSpPr>
          <p:cNvPr id="3" name="Content Placeholder 2"/>
          <p:cNvSpPr>
            <a:spLocks noGrp="1"/>
          </p:cNvSpPr>
          <p:nvPr>
            <p:ph idx="1"/>
          </p:nvPr>
        </p:nvSpPr>
        <p:spPr>
          <a:xfrm>
            <a:off x="457200" y="1295400"/>
            <a:ext cx="8229600" cy="4876800"/>
          </a:xfrm>
        </p:spPr>
        <p:txBody>
          <a:bodyPr/>
          <a:lstStyle/>
          <a:p>
            <a:r>
              <a:rPr lang="en-US" sz="2600" dirty="0" smtClean="0"/>
              <a:t>Providers should </a:t>
            </a:r>
            <a:r>
              <a:rPr lang="en-US" sz="2600" dirty="0"/>
              <a:t>refer to the resources on the CMS website for assistance in developing emergency preparedness plans</a:t>
            </a:r>
            <a:r>
              <a:rPr lang="en-US" sz="2600" dirty="0" smtClean="0"/>
              <a:t>.</a:t>
            </a:r>
          </a:p>
          <a:p>
            <a:pPr marL="0" indent="0">
              <a:buNone/>
            </a:pPr>
            <a:endParaRPr lang="en-US" sz="2600" dirty="0"/>
          </a:p>
          <a:p>
            <a:r>
              <a:rPr lang="en-US" sz="2600" dirty="0" smtClean="0"/>
              <a:t>The </a:t>
            </a:r>
            <a:r>
              <a:rPr lang="en-US" sz="2600" dirty="0"/>
              <a:t>website also provides important links to additional resources and organizations who can assist. </a:t>
            </a:r>
            <a:endParaRPr lang="en-US" sz="2600" dirty="0" smtClean="0"/>
          </a:p>
          <a:p>
            <a:pPr marL="0" indent="0">
              <a:buNone/>
            </a:pPr>
            <a:endParaRPr lang="en-US" sz="2600" dirty="0" smtClean="0"/>
          </a:p>
          <a:p>
            <a:r>
              <a:rPr lang="en-US" sz="2600" dirty="0" smtClean="0"/>
              <a:t>https</a:t>
            </a:r>
            <a:r>
              <a:rPr lang="en-US" sz="2600" dirty="0"/>
              <a:t>://</a:t>
            </a:r>
            <a:r>
              <a:rPr lang="en-US" sz="2600" dirty="0" smtClean="0"/>
              <a:t>www.cms.gov/Medicare/Provider-Enrollment-and-Certification/SurveyCertEmergPrep/index.html</a:t>
            </a:r>
            <a:endParaRPr lang="en-US" sz="2600" dirty="0"/>
          </a:p>
        </p:txBody>
      </p:sp>
    </p:spTree>
    <p:extLst>
      <p:ext uri="{BB962C8B-B14F-4D97-AF65-F5344CB8AC3E}">
        <p14:creationId xmlns:p14="http://schemas.microsoft.com/office/powerpoint/2010/main" val="30070778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B13B0213-550C-463C-9578-675D4F1EE933}" type="slidenum">
              <a:rPr lang="en-US" smtClean="0"/>
              <a:pPr>
                <a:defRPr/>
              </a:pPr>
              <a:t>16</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1280" y="990600"/>
            <a:ext cx="4236720" cy="5295899"/>
          </a:xfrm>
          <a:prstGeom prst="rect">
            <a:avLst/>
          </a:prstGeom>
        </p:spPr>
      </p:pic>
      <p:sp>
        <p:nvSpPr>
          <p:cNvPr id="3" name="AutoShape 2" descr="Image result for question mark images"/>
          <p:cNvSpPr>
            <a:spLocks noChangeAspect="1" noChangeArrowheads="1"/>
          </p:cNvSpPr>
          <p:nvPr/>
        </p:nvSpPr>
        <p:spPr bwMode="auto">
          <a:xfrm>
            <a:off x="-31750" y="-136525"/>
            <a:ext cx="1581150" cy="1066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557941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857500"/>
            <a:ext cx="8153400" cy="1143000"/>
          </a:xfrm>
        </p:spPr>
        <p:txBody>
          <a:bodyPr>
            <a:normAutofit/>
          </a:bodyPr>
          <a:lstStyle/>
          <a:p>
            <a:pPr algn="ctr">
              <a:defRPr/>
            </a:pPr>
            <a:r>
              <a:rPr lang="en-US" sz="4800" u="sng" dirty="0" smtClean="0">
                <a:solidFill>
                  <a:srgbClr val="C00000"/>
                </a:solidFill>
              </a:rPr>
              <a:t>Thank You!</a:t>
            </a:r>
            <a:endParaRPr lang="en-US" sz="4800" u="sng" dirty="0">
              <a:solidFill>
                <a:srgbClr val="C00000"/>
              </a:solidFill>
            </a:endParaRPr>
          </a:p>
        </p:txBody>
      </p:sp>
      <p:sp>
        <p:nvSpPr>
          <p:cNvPr id="8" name="TextBox 7"/>
          <p:cNvSpPr txBox="1"/>
          <p:nvPr/>
        </p:nvSpPr>
        <p:spPr>
          <a:xfrm>
            <a:off x="152400" y="6477000"/>
            <a:ext cx="457200" cy="276999"/>
          </a:xfrm>
          <a:prstGeom prst="rect">
            <a:avLst/>
          </a:prstGeom>
          <a:noFill/>
        </p:spPr>
        <p:txBody>
          <a:bodyPr wrap="square" rtlCol="0">
            <a:spAutoFit/>
          </a:bodyPr>
          <a:lstStyle/>
          <a:p>
            <a:r>
              <a:rPr lang="en-US" sz="1200" dirty="0" smtClean="0"/>
              <a:t>101</a:t>
            </a:r>
            <a:endParaRPr lang="en-US" sz="1200" dirty="0"/>
          </a:p>
        </p:txBody>
      </p:sp>
      <p:sp>
        <p:nvSpPr>
          <p:cNvPr id="2" name="Slide Number Placeholder 1"/>
          <p:cNvSpPr>
            <a:spLocks noGrp="1"/>
          </p:cNvSpPr>
          <p:nvPr>
            <p:ph type="sldNum" sz="quarter" idx="11"/>
          </p:nvPr>
        </p:nvSpPr>
        <p:spPr/>
        <p:txBody>
          <a:bodyPr/>
          <a:lstStyle/>
          <a:p>
            <a:pPr>
              <a:defRPr/>
            </a:pPr>
            <a:fld id="{3584F0C1-A1F3-42EA-AC22-675E97D62AF0}" type="slidenum">
              <a:rPr lang="en-US" smtClean="0"/>
              <a:pPr>
                <a:defRPr/>
              </a:pPr>
              <a:t>17</a:t>
            </a:fld>
            <a:endParaRPr lang="en-US" dirty="0"/>
          </a:p>
        </p:txBody>
      </p:sp>
    </p:spTree>
    <p:extLst>
      <p:ext uri="{BB962C8B-B14F-4D97-AF65-F5344CB8AC3E}">
        <p14:creationId xmlns:p14="http://schemas.microsoft.com/office/powerpoint/2010/main" val="2722958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620" y="1447800"/>
            <a:ext cx="6858000" cy="2514600"/>
          </a:xfrm>
        </p:spPr>
        <p:txBody>
          <a:bodyPr>
            <a:normAutofit fontScale="90000"/>
          </a:bodyPr>
          <a:lstStyle/>
          <a:p>
            <a:r>
              <a:rPr lang="en-US" dirty="0"/>
              <a:t/>
            </a:r>
            <a:br>
              <a:rPr lang="en-US" dirty="0"/>
            </a:br>
            <a:r>
              <a:rPr lang="en-US" dirty="0"/>
              <a:t> </a:t>
            </a:r>
            <a:r>
              <a:rPr lang="en-US" b="1" dirty="0"/>
              <a:t>Emergency </a:t>
            </a:r>
            <a:r>
              <a:rPr lang="en-US" b="1" dirty="0" smtClean="0"/>
              <a:t>Preparedness</a:t>
            </a:r>
            <a:br>
              <a:rPr lang="en-US" b="1" dirty="0" smtClean="0"/>
            </a:br>
            <a:r>
              <a:rPr lang="en-US" b="1" dirty="0" smtClean="0"/>
              <a:t/>
            </a:r>
            <a:br>
              <a:rPr lang="en-US" b="1" dirty="0" smtClean="0"/>
            </a:br>
            <a:endParaRPr lang="en-US" dirty="0"/>
          </a:p>
        </p:txBody>
      </p:sp>
      <p:sp>
        <p:nvSpPr>
          <p:cNvPr id="3" name="Subtitle 2"/>
          <p:cNvSpPr>
            <a:spLocks noGrp="1"/>
          </p:cNvSpPr>
          <p:nvPr>
            <p:ph type="subTitle" idx="1"/>
          </p:nvPr>
        </p:nvSpPr>
        <p:spPr>
          <a:xfrm>
            <a:off x="304800" y="3581400"/>
            <a:ext cx="8382000" cy="1061787"/>
          </a:xfrm>
        </p:spPr>
        <p:txBody>
          <a:bodyPr/>
          <a:lstStyle/>
          <a:p>
            <a:r>
              <a:rPr lang="en-US" sz="3200" dirty="0" smtClean="0"/>
              <a:t>Jose Gonzalez</a:t>
            </a:r>
          </a:p>
          <a:p>
            <a:r>
              <a:rPr lang="en-US" sz="3200" dirty="0" smtClean="0"/>
              <a:t> </a:t>
            </a:r>
            <a:r>
              <a:rPr lang="en-US" sz="2800" dirty="0" smtClean="0"/>
              <a:t>Life Safety Code Unit Supervisor</a:t>
            </a:r>
            <a:endParaRPr lang="en-US" sz="2800" dirty="0"/>
          </a:p>
        </p:txBody>
      </p:sp>
    </p:spTree>
    <p:extLst>
      <p:ext uri="{BB962C8B-B14F-4D97-AF65-F5344CB8AC3E}">
        <p14:creationId xmlns:p14="http://schemas.microsoft.com/office/powerpoint/2010/main" val="99850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Disclaimer</a:t>
            </a:r>
            <a:endParaRPr lang="en-US" dirty="0"/>
          </a:p>
        </p:txBody>
      </p:sp>
      <p:sp>
        <p:nvSpPr>
          <p:cNvPr id="3" name="Content Placeholder 2"/>
          <p:cNvSpPr>
            <a:spLocks noGrp="1"/>
          </p:cNvSpPr>
          <p:nvPr>
            <p:ph idx="1"/>
          </p:nvPr>
        </p:nvSpPr>
        <p:spPr>
          <a:xfrm>
            <a:off x="457200" y="1524000"/>
            <a:ext cx="8229600" cy="4191000"/>
          </a:xfrm>
        </p:spPr>
        <p:txBody>
          <a:bodyPr>
            <a:normAutofit/>
          </a:bodyPr>
          <a:lstStyle/>
          <a:p>
            <a:pPr marL="0" indent="0">
              <a:buNone/>
            </a:pPr>
            <a:r>
              <a:rPr lang="en-US" sz="2400" dirty="0"/>
              <a:t>This presentation was prepared as a service to the public and is not intended to grant rights or impose obligations. This presentation may contain references or links to statutes, regulations, or other policy materials. The information provided is only intended to be a general summary. It is not intended to take the place of either the written law or regulations. We encourage readers to review the specific statutes, regulations, and other interpretive materials for a full and accurate statement of contents.</a:t>
            </a:r>
          </a:p>
        </p:txBody>
      </p:sp>
    </p:spTree>
    <p:extLst>
      <p:ext uri="{BB962C8B-B14F-4D97-AF65-F5344CB8AC3E}">
        <p14:creationId xmlns:p14="http://schemas.microsoft.com/office/powerpoint/2010/main" val="30864255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Final </a:t>
            </a:r>
            <a:r>
              <a:rPr lang="en-US" b="1" dirty="0" smtClean="0"/>
              <a:t>Rule (81 FR 63860)</a:t>
            </a:r>
            <a:endParaRPr lang="en-US" b="1" dirty="0"/>
          </a:p>
        </p:txBody>
      </p:sp>
      <p:sp>
        <p:nvSpPr>
          <p:cNvPr id="3" name="Content Placeholder 2"/>
          <p:cNvSpPr>
            <a:spLocks noGrp="1"/>
          </p:cNvSpPr>
          <p:nvPr>
            <p:ph idx="1"/>
          </p:nvPr>
        </p:nvSpPr>
        <p:spPr>
          <a:xfrm>
            <a:off x="628650" y="1676400"/>
            <a:ext cx="7886700" cy="4114799"/>
          </a:xfrm>
        </p:spPr>
        <p:txBody>
          <a:bodyPr>
            <a:normAutofit fontScale="85000" lnSpcReduction="20000"/>
          </a:bodyPr>
          <a:lstStyle/>
          <a:p>
            <a:pPr>
              <a:spcAft>
                <a:spcPts val="450"/>
              </a:spcAft>
            </a:pPr>
            <a:r>
              <a:rPr lang="en-US" dirty="0" smtClean="0"/>
              <a:t>Facilities </a:t>
            </a:r>
            <a:r>
              <a:rPr lang="en-US" dirty="0"/>
              <a:t>participating in the Medicare and/or Medicaid Programs are required to meet the Emergency Preparedness Requirements set forth in Title 42 of the Code of Federal Regulations (CFR</a:t>
            </a:r>
            <a:r>
              <a:rPr lang="en-US" dirty="0" smtClean="0"/>
              <a:t>).</a:t>
            </a:r>
            <a:endParaRPr lang="en-US" dirty="0"/>
          </a:p>
          <a:p>
            <a:pPr>
              <a:spcAft>
                <a:spcPts val="450"/>
              </a:spcAft>
            </a:pPr>
            <a:r>
              <a:rPr lang="en-US" dirty="0" smtClean="0"/>
              <a:t>Requirements for Long-Term Care (LTC</a:t>
            </a:r>
            <a:r>
              <a:rPr lang="en-US" dirty="0"/>
              <a:t>) Facilities: </a:t>
            </a:r>
            <a:r>
              <a:rPr lang="en-US" dirty="0" smtClean="0"/>
              <a:t>CFR §483.473</a:t>
            </a:r>
          </a:p>
          <a:p>
            <a:pPr>
              <a:spcAft>
                <a:spcPts val="450"/>
              </a:spcAft>
            </a:pPr>
            <a:r>
              <a:rPr lang="en-US" dirty="0" smtClean="0"/>
              <a:t>Condition of Participation for Intermediate Care Facilities for Individuals with Intellectual Disabilities (ICF/IID): CFR</a:t>
            </a:r>
            <a:r>
              <a:rPr lang="en-US" dirty="0"/>
              <a:t> </a:t>
            </a:r>
            <a:r>
              <a:rPr lang="en-US" dirty="0" smtClean="0"/>
              <a:t>§483.475</a:t>
            </a:r>
          </a:p>
          <a:p>
            <a:pPr>
              <a:spcAft>
                <a:spcPts val="450"/>
              </a:spcAft>
            </a:pPr>
            <a:r>
              <a:rPr lang="en-US" dirty="0"/>
              <a:t>These regulations went into effect on November </a:t>
            </a:r>
            <a:r>
              <a:rPr lang="en-US" dirty="0" smtClean="0"/>
              <a:t>16, 2016</a:t>
            </a:r>
            <a:endParaRPr lang="en-US" dirty="0"/>
          </a:p>
          <a:p>
            <a:pPr>
              <a:spcAft>
                <a:spcPts val="450"/>
              </a:spcAft>
            </a:pPr>
            <a:r>
              <a:rPr lang="fr-FR" b="1" dirty="0" smtClean="0"/>
              <a:t>I</a:t>
            </a:r>
            <a:r>
              <a:rPr lang="en-US" b="1" dirty="0" smtClean="0"/>
              <a:t>mplementation </a:t>
            </a:r>
            <a:r>
              <a:rPr lang="fr-FR" b="1" dirty="0" smtClean="0"/>
              <a:t>date </a:t>
            </a:r>
            <a:r>
              <a:rPr lang="fr-FR" b="1" dirty="0"/>
              <a:t>November 15, </a:t>
            </a:r>
            <a:r>
              <a:rPr lang="fr-FR" b="1" dirty="0" smtClean="0"/>
              <a:t>2017</a:t>
            </a:r>
            <a:endParaRPr lang="fr-FR" dirty="0"/>
          </a:p>
        </p:txBody>
      </p:sp>
    </p:spTree>
    <p:extLst>
      <p:ext uri="{BB962C8B-B14F-4D97-AF65-F5344CB8AC3E}">
        <p14:creationId xmlns:p14="http://schemas.microsoft.com/office/powerpoint/2010/main" val="1395182752"/>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Four Provisions</a:t>
            </a:r>
          </a:p>
        </p:txBody>
      </p:sp>
      <p:pic>
        <p:nvPicPr>
          <p:cNvPr id="4" name="Picture 3"/>
          <p:cNvPicPr>
            <a:picLocks noChangeAspect="1"/>
          </p:cNvPicPr>
          <p:nvPr/>
        </p:nvPicPr>
        <p:blipFill rotWithShape="1">
          <a:blip r:embed="rId2"/>
          <a:srcRect l="12000" t="25582" r="9182" b="13736"/>
          <a:stretch/>
        </p:blipFill>
        <p:spPr>
          <a:xfrm>
            <a:off x="1417320" y="1942062"/>
            <a:ext cx="6032938" cy="3715788"/>
          </a:xfrm>
          <a:prstGeom prst="rect">
            <a:avLst/>
          </a:prstGeom>
        </p:spPr>
      </p:pic>
    </p:spTree>
    <p:extLst>
      <p:ext uri="{BB962C8B-B14F-4D97-AF65-F5344CB8AC3E}">
        <p14:creationId xmlns:p14="http://schemas.microsoft.com/office/powerpoint/2010/main" val="2021745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Assessment and Planning</a:t>
            </a:r>
            <a:endParaRPr lang="en-US" dirty="0"/>
          </a:p>
        </p:txBody>
      </p:sp>
      <p:sp>
        <p:nvSpPr>
          <p:cNvPr id="3" name="Content Placeholder 2"/>
          <p:cNvSpPr>
            <a:spLocks noGrp="1"/>
          </p:cNvSpPr>
          <p:nvPr>
            <p:ph idx="1"/>
          </p:nvPr>
        </p:nvSpPr>
        <p:spPr/>
        <p:txBody>
          <a:bodyPr/>
          <a:lstStyle/>
          <a:p>
            <a:r>
              <a:rPr lang="en-US" dirty="0" smtClean="0"/>
              <a:t>Develop </a:t>
            </a:r>
            <a:r>
              <a:rPr lang="en-US" dirty="0"/>
              <a:t>an emergency plan based on a risk assessment. </a:t>
            </a:r>
            <a:endParaRPr lang="en-US" dirty="0" smtClean="0"/>
          </a:p>
          <a:p>
            <a:pPr marL="0" indent="0">
              <a:buNone/>
            </a:pPr>
            <a:endParaRPr lang="en-US" dirty="0"/>
          </a:p>
          <a:p>
            <a:r>
              <a:rPr lang="en-US" dirty="0"/>
              <a:t>Perform risk assessment using an “all-hazards” approach, focusing on capacities and capabilities</a:t>
            </a:r>
            <a:r>
              <a:rPr lang="en-US" dirty="0" smtClean="0"/>
              <a:t>.</a:t>
            </a:r>
          </a:p>
          <a:p>
            <a:pPr marL="0" indent="0">
              <a:buNone/>
            </a:pPr>
            <a:endParaRPr lang="en-US" dirty="0"/>
          </a:p>
          <a:p>
            <a:r>
              <a:rPr lang="en-US" dirty="0"/>
              <a:t>Update emergency plan at least annually. </a:t>
            </a:r>
          </a:p>
        </p:txBody>
      </p:sp>
    </p:spTree>
    <p:extLst>
      <p:ext uri="{BB962C8B-B14F-4D97-AF65-F5344CB8AC3E}">
        <p14:creationId xmlns:p14="http://schemas.microsoft.com/office/powerpoint/2010/main" val="1725780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All-Hazards Approach:</a:t>
            </a:r>
            <a:endParaRPr lang="en-US" dirty="0"/>
          </a:p>
        </p:txBody>
      </p:sp>
      <p:sp>
        <p:nvSpPr>
          <p:cNvPr id="3" name="Content Placeholder 2"/>
          <p:cNvSpPr>
            <a:spLocks noGrp="1"/>
          </p:cNvSpPr>
          <p:nvPr>
            <p:ph idx="1"/>
          </p:nvPr>
        </p:nvSpPr>
        <p:spPr>
          <a:xfrm>
            <a:off x="457200" y="1371600"/>
            <a:ext cx="8229600" cy="4635500"/>
          </a:xfrm>
        </p:spPr>
        <p:txBody>
          <a:bodyPr>
            <a:normAutofit fontScale="85000" lnSpcReduction="10000"/>
          </a:bodyPr>
          <a:lstStyle/>
          <a:p>
            <a:pPr marL="0" indent="0">
              <a:buNone/>
            </a:pPr>
            <a:r>
              <a:rPr lang="en-US" dirty="0" smtClean="0"/>
              <a:t>An </a:t>
            </a:r>
            <a:r>
              <a:rPr lang="en-US" dirty="0"/>
              <a:t>all-hazards approach is an integrated approach to emergency preparedness planning that focuses on capacities and capabilities that are critical to preparedness for a full spectrum of emergencies or disasters, including internal emergencies and a man-made emergency (or both) or natural disaster. This approach is specific to the location of the provider or supplier and considers the particular type of hazards most likely to occur in their areas. </a:t>
            </a:r>
            <a:r>
              <a:rPr lang="en-US" b="1" dirty="0"/>
              <a:t>These may include, but are not limited to, care-related emergencies, equipment and power failures, interruptions in communications, including cyber-attacks, loss of a portion or all of a facility, and interruptions in the normal supply of essentials such as water and food. </a:t>
            </a:r>
          </a:p>
        </p:txBody>
      </p:sp>
    </p:spTree>
    <p:extLst>
      <p:ext uri="{BB962C8B-B14F-4D97-AF65-F5344CB8AC3E}">
        <p14:creationId xmlns:p14="http://schemas.microsoft.com/office/powerpoint/2010/main" val="1771813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Policies and Procedures</a:t>
            </a:r>
            <a:endParaRPr lang="en-US" dirty="0"/>
          </a:p>
        </p:txBody>
      </p:sp>
      <p:sp>
        <p:nvSpPr>
          <p:cNvPr id="3" name="Content Placeholder 2"/>
          <p:cNvSpPr>
            <a:spLocks noGrp="1"/>
          </p:cNvSpPr>
          <p:nvPr>
            <p:ph idx="1"/>
          </p:nvPr>
        </p:nvSpPr>
        <p:spPr>
          <a:xfrm>
            <a:off x="457200" y="1481138"/>
            <a:ext cx="8229600" cy="4614862"/>
          </a:xfrm>
        </p:spPr>
        <p:txBody>
          <a:bodyPr/>
          <a:lstStyle/>
          <a:p>
            <a:r>
              <a:rPr lang="en-US" dirty="0" smtClean="0"/>
              <a:t>Develop </a:t>
            </a:r>
            <a:r>
              <a:rPr lang="en-US" dirty="0"/>
              <a:t>and implement policies and procedures based on the emergency plan and risk assessment. </a:t>
            </a:r>
          </a:p>
          <a:p>
            <a:r>
              <a:rPr lang="en-US" dirty="0"/>
              <a:t>Policies and procedures must address a range of issues including subsistence needs, evacuation plans, procedures for sheltering in place, tracking patients and staff during an emergency</a:t>
            </a:r>
            <a:r>
              <a:rPr lang="en-US" dirty="0" smtClean="0"/>
              <a:t>.</a:t>
            </a:r>
            <a:endParaRPr lang="en-US" dirty="0"/>
          </a:p>
          <a:p>
            <a:r>
              <a:rPr lang="en-US" dirty="0"/>
              <a:t>Review and update policies and procedures at least annually</a:t>
            </a:r>
            <a:r>
              <a:rPr lang="en-US" dirty="0" smtClean="0"/>
              <a:t>.</a:t>
            </a:r>
            <a:endParaRPr lang="en-US" dirty="0"/>
          </a:p>
        </p:txBody>
      </p:sp>
    </p:spTree>
    <p:extLst>
      <p:ext uri="{BB962C8B-B14F-4D97-AF65-F5344CB8AC3E}">
        <p14:creationId xmlns:p14="http://schemas.microsoft.com/office/powerpoint/2010/main" val="1679295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Communication Plan</a:t>
            </a:r>
            <a:endParaRPr lang="en-US" dirty="0"/>
          </a:p>
        </p:txBody>
      </p:sp>
      <p:sp>
        <p:nvSpPr>
          <p:cNvPr id="3" name="Content Placeholder 2"/>
          <p:cNvSpPr>
            <a:spLocks noGrp="1"/>
          </p:cNvSpPr>
          <p:nvPr>
            <p:ph idx="1"/>
          </p:nvPr>
        </p:nvSpPr>
        <p:spPr/>
        <p:txBody>
          <a:bodyPr/>
          <a:lstStyle/>
          <a:p>
            <a:r>
              <a:rPr lang="en-US" dirty="0" smtClean="0"/>
              <a:t>Develop </a:t>
            </a:r>
            <a:r>
              <a:rPr lang="en-US" dirty="0"/>
              <a:t>a communication plan that complies with both Federal and State laws. </a:t>
            </a:r>
          </a:p>
          <a:p>
            <a:endParaRPr lang="en-US" dirty="0"/>
          </a:p>
          <a:p>
            <a:r>
              <a:rPr lang="en-US" dirty="0"/>
              <a:t>Coordinate patient care within the facility, across health care providers, and with state and local public health departments and emergency management systems.</a:t>
            </a:r>
          </a:p>
          <a:p>
            <a:endParaRPr lang="en-US" dirty="0"/>
          </a:p>
          <a:p>
            <a:r>
              <a:rPr lang="en-US" dirty="0"/>
              <a:t>Review and update plan annually. </a:t>
            </a:r>
          </a:p>
        </p:txBody>
      </p:sp>
    </p:spTree>
    <p:extLst>
      <p:ext uri="{BB962C8B-B14F-4D97-AF65-F5344CB8AC3E}">
        <p14:creationId xmlns:p14="http://schemas.microsoft.com/office/powerpoint/2010/main" val="4902483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98&quot;&gt;&lt;object type=&quot;3&quot; unique_id=&quot;10099&quot;&gt;&lt;property id=&quot;20148&quot; value=&quot;5&quot;/&gt;&lt;property id=&quot;20300&quot; value=&quot;Slide 1&quot;/&gt;&lt;property id=&quot;20307&quot; value=&quot;256&quot;/&gt;&lt;/object&gt;&lt;object type=&quot;3&quot; unique_id=&quot;10100&quot;&gt;&lt;property id=&quot;20148&quot; value=&quot;5&quot;/&gt;&lt;property id=&quot;20300&quot; value=&quot;Slide 2 - &amp;quot;Learning Objectives&amp;quot;&quot;/&gt;&lt;property id=&quot;20307&quot; value=&quot;257&quot;/&gt;&lt;/object&gt;&lt;object type=&quot;3&quot; unique_id=&quot;10101&quot;&gt;&lt;property id=&quot;20148&quot; value=&quot;5&quot;/&gt;&lt;property id=&quot;20300&quot; value=&quot;Slide 3&quot;/&gt;&lt;property id=&quot;20307&quot; value=&quot;258&quot;/&gt;&lt;/object&gt;&lt;object type=&quot;3&quot; unique_id=&quot;10102&quot;&gt;&lt;property id=&quot;20148&quot; value=&quot;5&quot;/&gt;&lt;property id=&quot;20300&quot; value=&quot;Slide 4&quot;/&gt;&lt;property id=&quot;20307&quot; value=&quot;311&quot;/&gt;&lt;/object&gt;&lt;/object&gt;&lt;object type=&quot;8&quot; unique_id=&quot;10108&quot;&gt;&lt;/object&gt;&lt;/object&gt;&lt;/database&gt;"/>
  <p:tag name="SECTOMILLISECCONVERTED" val="1"/>
  <p:tag name="TPPRESENTATIONGUID" val="7b55271f-6322-46f8-a1e4-9b269e77e136"/>
  <p:tag name="WASPOLLED" val="ED1FC3C5474F40889B36720A3899B732"/>
  <p:tag name="TPVERSION" val="8"/>
  <p:tag name="TPFULLVERSION" val="8.2.6.7"/>
  <p:tag name="PPTVERSION" val="16"/>
  <p:tag name="TPOS" val="2"/>
  <p:tag name="TPLASTSAVEVERSION" val="6.2 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16822</TotalTime>
  <Words>935</Words>
  <Application>Microsoft Office PowerPoint</Application>
  <PresentationFormat>On-screen Show (4:3)</PresentationFormat>
  <Paragraphs>73</Paragraphs>
  <Slides>17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Batang</vt:lpstr>
      <vt:lpstr>Calibri</vt:lpstr>
      <vt:lpstr>Courier New</vt:lpstr>
      <vt:lpstr>Lucida Sans Unicode</vt:lpstr>
      <vt:lpstr>Verdana</vt:lpstr>
      <vt:lpstr>Wingdings</vt:lpstr>
      <vt:lpstr>Wingdings 2</vt:lpstr>
      <vt:lpstr>Wingdings 3</vt:lpstr>
      <vt:lpstr>Concourse</vt:lpstr>
      <vt:lpstr>PowerPoint Presentation</vt:lpstr>
      <vt:lpstr>  Emergency Preparedness  </vt:lpstr>
      <vt:lpstr>Disclaimer</vt:lpstr>
      <vt:lpstr>Final Rule (81 FR 63860)</vt:lpstr>
      <vt:lpstr>Four Provisions</vt:lpstr>
      <vt:lpstr>Risk Assessment and Planning</vt:lpstr>
      <vt:lpstr>All-Hazards Approach:</vt:lpstr>
      <vt:lpstr>Policies and Procedures</vt:lpstr>
      <vt:lpstr>Communication Plan</vt:lpstr>
      <vt:lpstr>Training and Testing Program</vt:lpstr>
      <vt:lpstr>Training &amp; Testing Requirements</vt:lpstr>
      <vt:lpstr>Training &amp; Testing Program Definitions</vt:lpstr>
      <vt:lpstr>Training &amp; Testing Program Definitions</vt:lpstr>
      <vt:lpstr>Training &amp; Testing Requirements Continued</vt:lpstr>
      <vt:lpstr>The Emergency Prep Website</vt:lpstr>
      <vt:lpstr>PowerPoint Presentation</vt:lpstr>
      <vt:lpstr>Thank You!</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RAI</dc:title>
  <dc:creator>Robert.Jackson@cdph.ca.gov</dc:creator>
  <cp:lastModifiedBy>Davidson, Kathleen@CDPH</cp:lastModifiedBy>
  <cp:revision>825</cp:revision>
  <cp:lastPrinted>2018-06-27T00:57:06Z</cp:lastPrinted>
  <dcterms:created xsi:type="dcterms:W3CDTF">2010-03-23T19:11:52Z</dcterms:created>
  <dcterms:modified xsi:type="dcterms:W3CDTF">2019-06-26T01:13:00Z</dcterms:modified>
</cp:coreProperties>
</file>